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8"/>
  </p:notesMasterIdLst>
  <p:sldIdLst>
    <p:sldId id="256" r:id="rId3"/>
    <p:sldId id="257" r:id="rId4"/>
    <p:sldId id="259" r:id="rId5"/>
    <p:sldId id="260" r:id="rId6"/>
    <p:sldId id="261" r:id="rId7"/>
    <p:sldId id="265" r:id="rId8"/>
    <p:sldId id="263" r:id="rId9"/>
    <p:sldId id="268" r:id="rId10"/>
    <p:sldId id="269" r:id="rId11"/>
    <p:sldId id="270" r:id="rId12"/>
    <p:sldId id="271" r:id="rId13"/>
    <p:sldId id="272" r:id="rId14"/>
    <p:sldId id="274" r:id="rId15"/>
    <p:sldId id="275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25" autoAdjust="0"/>
  </p:normalViewPr>
  <p:slideViewPr>
    <p:cSldViewPr>
      <p:cViewPr>
        <p:scale>
          <a:sx n="50" d="100"/>
          <a:sy n="50" d="100"/>
        </p:scale>
        <p:origin x="-1956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2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16A29-8E5C-4391-9526-CA414E2A4ADC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56630A-1FE5-457F-B0FB-F5562DAE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550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9D2CE-0B52-4986-B1DB-93DAAADE66C3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9D2CE-0B52-4986-B1DB-93DAAADE66C3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9D2CE-0B52-4986-B1DB-93DAAADE66C3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9D2CE-0B52-4986-B1DB-93DAAADE66C3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9D2CE-0B52-4986-B1DB-93DAAADE66C3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9D2CE-0B52-4986-B1DB-93DAAADE66C3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9D2CE-0B52-4986-B1DB-93DAAADE66C3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9D2CE-0B52-4986-B1DB-93DAAADE66C3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9D2CE-0B52-4986-B1DB-93DAAADE66C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9D2CE-0B52-4986-B1DB-93DAAADE66C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9D2CE-0B52-4986-B1DB-93DAAADE66C3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9D2CE-0B52-4986-B1DB-93DAAADE66C3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9D2CE-0B52-4986-B1DB-93DAAADE66C3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9D2CE-0B52-4986-B1DB-93DAAADE66C3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C7E0-E588-431C-BCA4-60E3CD12ECD1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44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C7E0-E588-431C-BCA4-60E3CD12ECD1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54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C7E0-E588-431C-BCA4-60E3CD12ECD1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59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CCDD4-26CC-46FC-92C0-38646D2C643E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8455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CCDD4-26CC-46FC-92C0-38646D2C643E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691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CCDD4-26CC-46FC-92C0-38646D2C643E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11146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CCDD4-26CC-46FC-92C0-38646D2C643E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695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CCDD4-26CC-46FC-92C0-38646D2C643E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01295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CCDD4-26CC-46FC-92C0-38646D2C643E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5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CCDD4-26CC-46FC-92C0-38646D2C643E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2479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CCDD4-26CC-46FC-92C0-38646D2C643E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5093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C7E0-E588-431C-BCA4-60E3CD12ECD1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9938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CCDD4-26CC-46FC-92C0-38646D2C643E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2282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CCDD4-26CC-46FC-92C0-38646D2C643E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8673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CCDD4-26CC-46FC-92C0-38646D2C643E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12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C7E0-E588-431C-BCA4-60E3CD12ECD1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047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C7E0-E588-431C-BCA4-60E3CD12ECD1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467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C7E0-E588-431C-BCA4-60E3CD12ECD1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52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C7E0-E588-431C-BCA4-60E3CD12ECD1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463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C7E0-E588-431C-BCA4-60E3CD12ECD1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99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C7E0-E588-431C-BCA4-60E3CD12ECD1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6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C7E0-E588-431C-BCA4-60E3CD12ECD1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09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5C7E0-E588-431C-BCA4-60E3CD12ECD1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65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FECCDD4-26CC-46FC-92C0-38646D2C643E}" type="datetimeFigureOut">
              <a:rPr lang="en-US" smtClean="0"/>
              <a:pPr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70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dATA</a:t>
            </a:r>
            <a:r>
              <a:rPr lang="en-US" dirty="0" smtClean="0"/>
              <a:t>  acquisition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Blake Rohde, Joel </a:t>
            </a:r>
            <a:r>
              <a:rPr lang="en-US" dirty="0" err="1" smtClean="0"/>
              <a:t>Tanzi</a:t>
            </a:r>
            <a:r>
              <a:rPr lang="en-US" dirty="0" smtClean="0"/>
              <a:t>, Michael Albert</a:t>
            </a:r>
            <a:endParaRPr lang="en-US" dirty="0"/>
          </a:p>
          <a:p>
            <a:endParaRPr lang="en-US" dirty="0" smtClean="0"/>
          </a:p>
          <a:p>
            <a:r>
              <a:rPr lang="en-US" b="1" dirty="0" smtClean="0"/>
              <a:t>Wireless Connectivity:</a:t>
            </a:r>
            <a:r>
              <a:rPr lang="en-US" dirty="0" smtClean="0"/>
              <a:t> Michael Tran</a:t>
            </a:r>
          </a:p>
          <a:p>
            <a:r>
              <a:rPr lang="en-US" b="1" dirty="0" smtClean="0"/>
              <a:t>CAN-Bus Interfacing:</a:t>
            </a:r>
            <a:r>
              <a:rPr lang="en-US" dirty="0" smtClean="0"/>
              <a:t> Trey </a:t>
            </a:r>
            <a:r>
              <a:rPr lang="en-US" dirty="0" err="1" smtClean="0"/>
              <a:t>Zhong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9514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Wireless Transfer Speeds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Available </a:t>
            </a:r>
            <a:r>
              <a:rPr lang="en-US" sz="2000" dirty="0" err="1" smtClean="0"/>
              <a:t>Tx</a:t>
            </a:r>
            <a:r>
              <a:rPr lang="en-US" sz="2000" dirty="0" smtClean="0"/>
              <a:t> power and required Rx power are dependent on desired transfer speeds</a:t>
            </a:r>
          </a:p>
          <a:p>
            <a:r>
              <a:rPr lang="en-US" sz="2000" dirty="0" smtClean="0"/>
              <a:t>Faster transfer rates decrease available </a:t>
            </a:r>
            <a:r>
              <a:rPr lang="en-US" sz="2000" dirty="0" err="1" smtClean="0"/>
              <a:t>Tx</a:t>
            </a:r>
            <a:r>
              <a:rPr lang="en-US" sz="2000" dirty="0" smtClean="0"/>
              <a:t> power and require higher Rx power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solidFill>
                  <a:srgbClr val="000000"/>
                </a:solidFill>
              </a:rPr>
              <a:t>Project </a:t>
            </a:r>
            <a:r>
              <a:rPr lang="en-US" sz="2000" b="1" dirty="0" err="1" smtClean="0">
                <a:solidFill>
                  <a:srgbClr val="000000"/>
                </a:solidFill>
              </a:rPr>
              <a:t>WiMDAS</a:t>
            </a:r>
            <a:endParaRPr lang="en-US" sz="2000" b="1" dirty="0">
              <a:solidFill>
                <a:srgbClr val="0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293523"/>
              </p:ext>
            </p:extLst>
          </p:nvPr>
        </p:nvGraphicFramePr>
        <p:xfrm>
          <a:off x="2057400" y="3276600"/>
          <a:ext cx="50292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95400"/>
                <a:gridCol w="1219200"/>
                <a:gridCol w="1295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MCS 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Data Rate</a:t>
                      </a:r>
                      <a:r>
                        <a:rPr lang="en-US" baseline="0" dirty="0" smtClean="0"/>
                        <a:t> (Mbit/s)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Tx</a:t>
                      </a:r>
                      <a:r>
                        <a:rPr lang="en-US" dirty="0" smtClean="0"/>
                        <a:t> Power (</a:t>
                      </a:r>
                      <a:r>
                        <a:rPr lang="en-US" dirty="0" err="1" smtClean="0"/>
                        <a:t>dBm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Rx Power (</a:t>
                      </a:r>
                      <a:r>
                        <a:rPr lang="en-US" dirty="0" err="1" smtClean="0"/>
                        <a:t>dBm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MCS10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-90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MCS11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-87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MCS12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-84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MCS13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-79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MCS14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-78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MCS15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-75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650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Wireless Link Budget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Maximum 300 Mbit/sec probably not achievable</a:t>
            </a:r>
          </a:p>
          <a:p>
            <a:pPr lvl="1"/>
            <a:r>
              <a:rPr lang="en-US" sz="1600" dirty="0" smtClean="0"/>
              <a:t>Very little (3 dB) fade margin</a:t>
            </a:r>
          </a:p>
          <a:p>
            <a:r>
              <a:rPr lang="en-US" sz="2000" dirty="0" smtClean="0"/>
              <a:t>90 or 120 Mbit/sec is achievable</a:t>
            </a:r>
          </a:p>
          <a:p>
            <a:pPr lvl="1"/>
            <a:r>
              <a:rPr lang="en-US" sz="1600" dirty="0" smtClean="0"/>
              <a:t>20-30 dB is a comfortable fade margin</a:t>
            </a:r>
          </a:p>
          <a:p>
            <a:pPr lvl="1"/>
            <a:endParaRPr lang="en-US" sz="1600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solidFill>
                  <a:srgbClr val="000000"/>
                </a:solidFill>
              </a:rPr>
              <a:t>Project </a:t>
            </a:r>
            <a:r>
              <a:rPr lang="en-US" sz="2000" b="1" dirty="0" err="1" smtClean="0">
                <a:solidFill>
                  <a:srgbClr val="000000"/>
                </a:solidFill>
              </a:rPr>
              <a:t>WiMDAS</a:t>
            </a:r>
            <a:endParaRPr lang="en-US" sz="2000" b="1" dirty="0">
              <a:solidFill>
                <a:srgbClr val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11011"/>
              </p:ext>
            </p:extLst>
          </p:nvPr>
        </p:nvGraphicFramePr>
        <p:xfrm>
          <a:off x="1447800" y="2895600"/>
          <a:ext cx="6096000" cy="367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1422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Tx</a:t>
                      </a:r>
                      <a:r>
                        <a:rPr lang="en-US" sz="1600" dirty="0" smtClean="0"/>
                        <a:t> power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21 </a:t>
                      </a:r>
                      <a:r>
                        <a:rPr lang="en-US" sz="1600" dirty="0" err="1" smtClean="0"/>
                        <a:t>dBm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Tx</a:t>
                      </a:r>
                      <a:r>
                        <a:rPr lang="en-US" sz="1600" dirty="0" smtClean="0"/>
                        <a:t> antenna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gain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 </a:t>
                      </a:r>
                      <a:r>
                        <a:rPr lang="en-US" sz="1600" dirty="0" err="1" smtClean="0"/>
                        <a:t>dBi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Tx</a:t>
                      </a:r>
                      <a:r>
                        <a:rPr lang="en-US" sz="1600" dirty="0" smtClean="0"/>
                        <a:t> mismatch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- 0.177</a:t>
                      </a:r>
                      <a:r>
                        <a:rPr lang="en-US" sz="1600" baseline="0" dirty="0" smtClean="0"/>
                        <a:t> dB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Free space path loss (1</a:t>
                      </a:r>
                      <a:r>
                        <a:rPr lang="en-US" sz="1600" baseline="0" dirty="0" smtClean="0"/>
                        <a:t> km)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- 106.4 dB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Atmospheric attenuation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Negligible</a:t>
                      </a:r>
                      <a:r>
                        <a:rPr lang="en-US" sz="1600" baseline="0" dirty="0" smtClean="0"/>
                        <a:t> at 1 km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Object fade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&lt;3</a:t>
                      </a:r>
                      <a:r>
                        <a:rPr lang="en-US" sz="1600" baseline="0" dirty="0" smtClean="0"/>
                        <a:t> dB with LOS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Polarization</a:t>
                      </a:r>
                      <a:r>
                        <a:rPr lang="en-US" sz="1600" baseline="0" dirty="0" smtClean="0"/>
                        <a:t> loss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&lt;3 dB</a:t>
                      </a:r>
                      <a:r>
                        <a:rPr lang="en-US" sz="1600" baseline="0" dirty="0" smtClean="0"/>
                        <a:t> proper orientation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Rx antenna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gain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 </a:t>
                      </a:r>
                      <a:r>
                        <a:rPr lang="en-US" sz="1600" dirty="0" err="1" smtClean="0"/>
                        <a:t>dBi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Rx mismatch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- 0.177 dB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Rx power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- 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70 </a:t>
                      </a: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</a:rPr>
                        <a:t>dBm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380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Wireless Considerations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5 </a:t>
            </a:r>
            <a:r>
              <a:rPr lang="en-US" dirty="0" smtClean="0"/>
              <a:t>GHz vs. 2.4 GHz vs. 900 MHz</a:t>
            </a:r>
          </a:p>
          <a:p>
            <a:pPr lvl="1"/>
            <a:r>
              <a:rPr lang="en-US" sz="1800" dirty="0" smtClean="0"/>
              <a:t>Lower frequencies have increased range (effective ~6 dB for 2.4)</a:t>
            </a:r>
          </a:p>
          <a:p>
            <a:pPr lvl="1"/>
            <a:r>
              <a:rPr lang="en-US" sz="1800" dirty="0" smtClean="0"/>
              <a:t>Lower frequency antennas are larger, sometimes more expensive</a:t>
            </a:r>
          </a:p>
          <a:p>
            <a:pPr lvl="1"/>
            <a:r>
              <a:rPr lang="en-US" sz="1800" dirty="0" smtClean="0"/>
              <a:t>2.4 GHz has a higher noise floor (</a:t>
            </a:r>
            <a:r>
              <a:rPr lang="en-US" sz="1800" dirty="0" err="1" smtClean="0"/>
              <a:t>Wifi</a:t>
            </a:r>
            <a:r>
              <a:rPr lang="en-US" sz="1800" dirty="0" smtClean="0"/>
              <a:t>, cordless phones, microwaves)</a:t>
            </a:r>
          </a:p>
          <a:p>
            <a:r>
              <a:rPr lang="en-US" dirty="0" smtClean="0"/>
              <a:t>Omnidirectional vs. Directional Antennas</a:t>
            </a:r>
          </a:p>
          <a:p>
            <a:pPr lvl="1"/>
            <a:r>
              <a:rPr lang="en-US" sz="1800" dirty="0" smtClean="0"/>
              <a:t>Tradeoff increased gain (range/speed) for directionality</a:t>
            </a:r>
          </a:p>
          <a:p>
            <a:pPr lvl="1"/>
            <a:r>
              <a:rPr lang="en-US" sz="1800" dirty="0" smtClean="0"/>
              <a:t>High quality directional antennas are more expensive, but the increased gain may allow the use of cheaper quality antennas and still maintain required range/power</a:t>
            </a:r>
          </a:p>
          <a:p>
            <a:r>
              <a:rPr lang="en-US" sz="2200" dirty="0" smtClean="0"/>
              <a:t>Mounting Issues</a:t>
            </a:r>
          </a:p>
          <a:p>
            <a:pPr lvl="1"/>
            <a:r>
              <a:rPr lang="en-US" sz="1800" dirty="0" smtClean="0"/>
              <a:t>Proposed antenna exerts </a:t>
            </a:r>
            <a:r>
              <a:rPr lang="en-US" sz="1800" dirty="0" smtClean="0"/>
              <a:t>~</a:t>
            </a:r>
            <a:r>
              <a:rPr lang="en-US" sz="1800" dirty="0"/>
              <a:t>8</a:t>
            </a:r>
            <a:r>
              <a:rPr lang="en-US" sz="1800" dirty="0" smtClean="0"/>
              <a:t>lb </a:t>
            </a:r>
            <a:r>
              <a:rPr lang="en-US" sz="1800" dirty="0" smtClean="0"/>
              <a:t>drag force at 100 mph</a:t>
            </a:r>
          </a:p>
          <a:p>
            <a:pPr lvl="1"/>
            <a:r>
              <a:rPr lang="en-US" sz="1800" dirty="0" smtClean="0"/>
              <a:t>Can be reduced with non-metal, radio-transparent aerodynamic fairing or shell</a:t>
            </a:r>
          </a:p>
          <a:p>
            <a:pPr lvl="1"/>
            <a:r>
              <a:rPr lang="en-US" sz="1800" dirty="0" smtClean="0"/>
              <a:t>Antenna must be properly oriented (vertically) to avoid polarization loss</a:t>
            </a:r>
            <a:endParaRPr lang="en-US" sz="1800" dirty="0"/>
          </a:p>
          <a:p>
            <a:endParaRPr lang="en-US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solidFill>
                  <a:srgbClr val="000000"/>
                </a:solidFill>
              </a:rPr>
              <a:t>Project </a:t>
            </a:r>
            <a:r>
              <a:rPr lang="en-US" sz="2000" b="1" dirty="0" err="1" smtClean="0">
                <a:solidFill>
                  <a:srgbClr val="000000"/>
                </a:solidFill>
              </a:rPr>
              <a:t>WiMDAS</a:t>
            </a:r>
            <a:endParaRPr lang="en-US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72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Antenna Dimensions</a:t>
            </a:r>
            <a:endParaRPr lang="en-US" sz="40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solidFill>
                  <a:srgbClr val="000000"/>
                </a:solidFill>
              </a:rPr>
              <a:t>Project </a:t>
            </a:r>
            <a:r>
              <a:rPr lang="en-US" sz="2000" b="1" dirty="0" err="1" smtClean="0">
                <a:solidFill>
                  <a:srgbClr val="000000"/>
                </a:solidFill>
              </a:rPr>
              <a:t>WiMDAS</a:t>
            </a:r>
            <a:endParaRPr lang="en-US" sz="2000" b="1" dirty="0">
              <a:solidFill>
                <a:srgbClr val="00000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5" t="5078" r="14372" b="5078"/>
          <a:stretch/>
        </p:blipFill>
        <p:spPr>
          <a:xfrm>
            <a:off x="2886075" y="1638300"/>
            <a:ext cx="3371850" cy="5068794"/>
          </a:xfrm>
        </p:spPr>
      </p:pic>
      <p:sp>
        <p:nvSpPr>
          <p:cNvPr id="8" name="TextBox 7"/>
          <p:cNvSpPr txBox="1"/>
          <p:nvPr/>
        </p:nvSpPr>
        <p:spPr>
          <a:xfrm>
            <a:off x="2212550" y="3298939"/>
            <a:ext cx="71045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Antenna</a:t>
            </a:r>
            <a:endParaRPr lang="en-US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6248400" y="4114800"/>
            <a:ext cx="13324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Antenna + Module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15105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Schedule – December 1, 2012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Vehicle </a:t>
            </a:r>
            <a:r>
              <a:rPr lang="en-US" dirty="0" smtClean="0"/>
              <a:t>Host (</a:t>
            </a:r>
            <a:r>
              <a:rPr lang="en-US" dirty="0" err="1" smtClean="0"/>
              <a:t>VHost</a:t>
            </a:r>
            <a:r>
              <a:rPr lang="en-US" dirty="0" smtClean="0"/>
              <a:t>) completed</a:t>
            </a:r>
          </a:p>
          <a:p>
            <a:pPr lvl="1"/>
            <a:r>
              <a:rPr lang="en-US" dirty="0" smtClean="0"/>
              <a:t>Auto-connect to USB-connected microcontrollers (DONE)</a:t>
            </a:r>
          </a:p>
          <a:p>
            <a:pPr lvl="1"/>
            <a:r>
              <a:rPr lang="en-US" dirty="0" smtClean="0"/>
              <a:t>Save data from USB-connected microcontrollers (DONE)</a:t>
            </a:r>
          </a:p>
          <a:p>
            <a:pPr lvl="2"/>
            <a:r>
              <a:rPr lang="en-US" dirty="0" smtClean="0"/>
              <a:t>Microcontroller-to-</a:t>
            </a:r>
            <a:r>
              <a:rPr lang="en-US" dirty="0" err="1" smtClean="0"/>
              <a:t>VHost</a:t>
            </a:r>
            <a:r>
              <a:rPr lang="en-US" dirty="0" smtClean="0"/>
              <a:t> protocol (DONE)</a:t>
            </a:r>
          </a:p>
          <a:p>
            <a:pPr lvl="2"/>
            <a:r>
              <a:rPr lang="en-US" dirty="0" err="1" smtClean="0"/>
              <a:t>VHost</a:t>
            </a:r>
            <a:r>
              <a:rPr lang="en-US" dirty="0" smtClean="0"/>
              <a:t> storage protocol (DONE)</a:t>
            </a:r>
          </a:p>
          <a:p>
            <a:pPr lvl="1"/>
            <a:r>
              <a:rPr lang="en-US" dirty="0" smtClean="0"/>
              <a:t>Extend to allow interface for Ethernet-connected devices</a:t>
            </a:r>
          </a:p>
          <a:p>
            <a:pPr lvl="1"/>
            <a:r>
              <a:rPr lang="en-US" dirty="0" smtClean="0"/>
              <a:t>Program “CAN-Interfacing Microcontroller”</a:t>
            </a:r>
          </a:p>
          <a:p>
            <a:pPr lvl="1"/>
            <a:r>
              <a:rPr lang="en-US" dirty="0" smtClean="0"/>
              <a:t>Program secondary-sensor microcontroller(s)</a:t>
            </a:r>
          </a:p>
          <a:p>
            <a:pPr lvl="1"/>
            <a:r>
              <a:rPr lang="en-US" dirty="0" smtClean="0"/>
              <a:t>Program steering wheel screen GUI application</a:t>
            </a:r>
            <a:endParaRPr lang="en-US" dirty="0"/>
          </a:p>
          <a:p>
            <a:pPr lvl="2"/>
            <a:r>
              <a:rPr lang="en-US" dirty="0" smtClean="0"/>
              <a:t>Will run on </a:t>
            </a:r>
            <a:r>
              <a:rPr lang="en-US" dirty="0" err="1" smtClean="0"/>
              <a:t>VHost</a:t>
            </a:r>
            <a:r>
              <a:rPr lang="en-US" dirty="0" smtClean="0"/>
              <a:t>, read parsed data from </a:t>
            </a:r>
            <a:r>
              <a:rPr lang="en-US" dirty="0" err="1" smtClean="0"/>
              <a:t>VHost</a:t>
            </a:r>
            <a:r>
              <a:rPr lang="en-US" dirty="0" smtClean="0"/>
              <a:t> core application via Unix Socket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solidFill>
                  <a:srgbClr val="000000"/>
                </a:solidFill>
              </a:rPr>
              <a:t>Project </a:t>
            </a:r>
            <a:r>
              <a:rPr lang="en-US" sz="2000" b="1" dirty="0" err="1" smtClean="0">
                <a:solidFill>
                  <a:srgbClr val="000000"/>
                </a:solidFill>
              </a:rPr>
              <a:t>WiMDAS</a:t>
            </a:r>
            <a:endParaRPr lang="en-US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01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Schedule – </a:t>
            </a:r>
            <a:r>
              <a:rPr lang="en-US" dirty="0" smtClean="0"/>
              <a:t>Remaining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January 1, 2012</a:t>
            </a:r>
          </a:p>
          <a:p>
            <a:pPr lvl="1"/>
            <a:r>
              <a:rPr lang="en-US" dirty="0"/>
              <a:t>Wireless module &amp; antenna testing completed</a:t>
            </a:r>
          </a:p>
          <a:p>
            <a:pPr lvl="2"/>
            <a:r>
              <a:rPr lang="en-US" dirty="0"/>
              <a:t>Hardware testing</a:t>
            </a:r>
          </a:p>
          <a:p>
            <a:pPr lvl="2"/>
            <a:r>
              <a:rPr lang="en-US" dirty="0"/>
              <a:t>Isolation testing</a:t>
            </a:r>
          </a:p>
          <a:p>
            <a:pPr lvl="2"/>
            <a:r>
              <a:rPr lang="en-US" dirty="0"/>
              <a:t>Range </a:t>
            </a:r>
            <a:r>
              <a:rPr lang="en-US" dirty="0" smtClean="0"/>
              <a:t>testing</a:t>
            </a:r>
            <a:endParaRPr lang="en-US" dirty="0" smtClean="0"/>
          </a:p>
          <a:p>
            <a:pPr lvl="1"/>
            <a:r>
              <a:rPr lang="en-US" dirty="0"/>
              <a:t>Data converter utility</a:t>
            </a:r>
          </a:p>
          <a:p>
            <a:pPr lvl="2"/>
            <a:r>
              <a:rPr lang="en-US" dirty="0"/>
              <a:t>Or MATLAB </a:t>
            </a:r>
            <a:r>
              <a:rPr lang="en-US" dirty="0" smtClean="0"/>
              <a:t>script(s) </a:t>
            </a:r>
            <a:r>
              <a:rPr lang="en-US" dirty="0"/>
              <a:t>if commercial data analysis tools cannot be </a:t>
            </a:r>
            <a:r>
              <a:rPr lang="en-US" dirty="0" smtClean="0"/>
              <a:t>sourced</a:t>
            </a:r>
            <a:endParaRPr lang="en-US" dirty="0" smtClean="0"/>
          </a:p>
          <a:p>
            <a:r>
              <a:rPr lang="en-US" dirty="0" smtClean="0"/>
              <a:t>February 1, 2012</a:t>
            </a:r>
          </a:p>
          <a:p>
            <a:pPr lvl="1"/>
            <a:r>
              <a:rPr lang="en-US" dirty="0" smtClean="0"/>
              <a:t>Remote Host (</a:t>
            </a:r>
            <a:r>
              <a:rPr lang="en-US" dirty="0" err="1" smtClean="0"/>
              <a:t>RHost</a:t>
            </a:r>
            <a:r>
              <a:rPr lang="en-US" dirty="0" smtClean="0"/>
              <a:t>) completed</a:t>
            </a:r>
          </a:p>
          <a:p>
            <a:pPr lvl="2"/>
            <a:r>
              <a:rPr lang="en-US" dirty="0" smtClean="0"/>
              <a:t>Read data sent by </a:t>
            </a:r>
            <a:r>
              <a:rPr lang="en-US" dirty="0" err="1" smtClean="0"/>
              <a:t>VHost</a:t>
            </a:r>
            <a:endParaRPr lang="en-US" dirty="0"/>
          </a:p>
          <a:p>
            <a:pPr lvl="2"/>
            <a:r>
              <a:rPr lang="en-US" dirty="0" smtClean="0"/>
              <a:t>Save/replicate data</a:t>
            </a:r>
          </a:p>
          <a:p>
            <a:pPr lvl="2"/>
            <a:r>
              <a:rPr lang="en-US" dirty="0" smtClean="0"/>
              <a:t>Design and program real-time web interface</a:t>
            </a:r>
          </a:p>
          <a:p>
            <a:pPr lvl="1"/>
            <a:r>
              <a:rPr lang="en-US" dirty="0" smtClean="0"/>
              <a:t>Wireless integration</a:t>
            </a:r>
          </a:p>
          <a:p>
            <a:r>
              <a:rPr lang="en-US" dirty="0" smtClean="0"/>
              <a:t>Free-time Bonuses</a:t>
            </a:r>
          </a:p>
          <a:p>
            <a:pPr lvl="1"/>
            <a:r>
              <a:rPr lang="en-US" dirty="0" smtClean="0"/>
              <a:t>Video stream</a:t>
            </a:r>
            <a:endParaRPr lang="en-US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solidFill>
                  <a:srgbClr val="000000"/>
                </a:solidFill>
              </a:rPr>
              <a:t>Project </a:t>
            </a:r>
            <a:r>
              <a:rPr lang="en-US" sz="2000" b="1" dirty="0" err="1" smtClean="0">
                <a:solidFill>
                  <a:srgbClr val="000000"/>
                </a:solidFill>
              </a:rPr>
              <a:t>WiMDAS</a:t>
            </a:r>
            <a:endParaRPr lang="en-US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35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/>
          <p:cNvSpPr txBox="1">
            <a:spLocks/>
          </p:cNvSpPr>
          <p:nvPr/>
        </p:nvSpPr>
        <p:spPr>
          <a:xfrm>
            <a:off x="1371600" y="3505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 smtClean="0"/>
              <a:t>Wi</a:t>
            </a:r>
            <a:r>
              <a:rPr lang="en-US" dirty="0" smtClean="0"/>
              <a:t>reless </a:t>
            </a:r>
            <a:r>
              <a:rPr lang="en-US" b="1" dirty="0" smtClean="0"/>
              <a:t>M</a:t>
            </a:r>
            <a:r>
              <a:rPr lang="en-US" dirty="0" smtClean="0"/>
              <a:t>odular </a:t>
            </a:r>
            <a:r>
              <a:rPr lang="en-US" b="1" dirty="0" smtClean="0"/>
              <a:t>D</a:t>
            </a:r>
            <a:r>
              <a:rPr lang="en-US" dirty="0" smtClean="0"/>
              <a:t>ata </a:t>
            </a:r>
            <a:r>
              <a:rPr lang="en-US" b="1" dirty="0" smtClean="0"/>
              <a:t>A</a:t>
            </a:r>
            <a:r>
              <a:rPr lang="en-US" dirty="0" smtClean="0"/>
              <a:t>cquisition </a:t>
            </a:r>
            <a:r>
              <a:rPr lang="en-US" b="1" dirty="0" smtClean="0"/>
              <a:t>S</a:t>
            </a:r>
            <a:r>
              <a:rPr lang="en-US" dirty="0" smtClean="0"/>
              <a:t>ystem</a:t>
            </a:r>
            <a:endParaRPr lang="en-US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685800" y="2111375"/>
            <a:ext cx="7848600" cy="1927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Project </a:t>
            </a:r>
            <a:r>
              <a:rPr lang="en-US" b="1" dirty="0" err="1" smtClean="0"/>
              <a:t>WiMDAS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25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Project Features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Modular, abstracted design</a:t>
            </a:r>
          </a:p>
          <a:p>
            <a:pPr lvl="1"/>
            <a:r>
              <a:rPr lang="en-US" b="1" dirty="0"/>
              <a:t>USB</a:t>
            </a:r>
            <a:r>
              <a:rPr lang="en-US" dirty="0"/>
              <a:t> or </a:t>
            </a:r>
            <a:r>
              <a:rPr lang="en-US" b="1" dirty="0"/>
              <a:t>Ethernet</a:t>
            </a:r>
            <a:r>
              <a:rPr lang="en-US" dirty="0"/>
              <a:t>-connected devices/microcontrollers interface to external protocols</a:t>
            </a:r>
          </a:p>
          <a:p>
            <a:pPr lvl="2"/>
            <a:r>
              <a:rPr lang="en-US" dirty="0"/>
              <a:t>E.g. </a:t>
            </a:r>
            <a:r>
              <a:rPr lang="en-US" b="1" dirty="0"/>
              <a:t>CAN</a:t>
            </a:r>
            <a:r>
              <a:rPr lang="en-US" dirty="0"/>
              <a:t>, SPI, I2C, Serial, GPIO, etc.</a:t>
            </a:r>
          </a:p>
          <a:p>
            <a:r>
              <a:rPr lang="en-US" dirty="0"/>
              <a:t>SD Card-based storage</a:t>
            </a:r>
          </a:p>
          <a:p>
            <a:r>
              <a:rPr lang="en-US" dirty="0"/>
              <a:t>Real-time web interface for live-race analysis</a:t>
            </a:r>
          </a:p>
          <a:p>
            <a:r>
              <a:rPr lang="en-US" dirty="0"/>
              <a:t>Utilities for exporting data into existing, mature data analysis products for post-race analysis</a:t>
            </a:r>
          </a:p>
          <a:p>
            <a:pPr lvl="1"/>
            <a:r>
              <a:rPr lang="en-US" dirty="0"/>
              <a:t>E.g. GDA's GEMS, </a:t>
            </a:r>
            <a:r>
              <a:rPr lang="en-US" dirty="0" err="1"/>
              <a:t>MoTeC's</a:t>
            </a:r>
            <a:r>
              <a:rPr lang="en-US" dirty="0"/>
              <a:t> i2, etc.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solidFill>
                  <a:srgbClr val="000000"/>
                </a:solidFill>
              </a:rPr>
              <a:t>Project </a:t>
            </a:r>
            <a:r>
              <a:rPr lang="en-US" sz="2000" b="1" dirty="0" err="1" smtClean="0">
                <a:solidFill>
                  <a:srgbClr val="000000"/>
                </a:solidFill>
              </a:rPr>
              <a:t>WiMDAS</a:t>
            </a:r>
            <a:endParaRPr lang="en-US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33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Objectives Breakdown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Vehicle Host (V-Host)</a:t>
            </a:r>
          </a:p>
          <a:p>
            <a:pPr lvl="1"/>
            <a:r>
              <a:rPr lang="en-US" dirty="0"/>
              <a:t>Intercept/capture all communications</a:t>
            </a:r>
          </a:p>
          <a:p>
            <a:pPr lvl="2"/>
            <a:r>
              <a:rPr lang="en-US" dirty="0"/>
              <a:t>PCM-required (“primary”) sensors via CAN buses</a:t>
            </a:r>
          </a:p>
          <a:p>
            <a:pPr lvl="2"/>
            <a:r>
              <a:rPr lang="en-US" dirty="0"/>
              <a:t>PCM output to sub-systems, debug messages</a:t>
            </a:r>
          </a:p>
          <a:p>
            <a:pPr lvl="2"/>
            <a:r>
              <a:rPr lang="en-US" dirty="0"/>
              <a:t>“Secondary” sensors, e.g. GPS</a:t>
            </a:r>
          </a:p>
          <a:p>
            <a:pPr lvl="1"/>
            <a:r>
              <a:rPr lang="en-US" dirty="0"/>
              <a:t>Relay all input wirelessly to R-Host</a:t>
            </a:r>
          </a:p>
          <a:p>
            <a:pPr lvl="1"/>
            <a:r>
              <a:rPr lang="en-US" dirty="0"/>
              <a:t>Develop efficient storage, communication protocols</a:t>
            </a:r>
          </a:p>
          <a:p>
            <a:pPr lvl="2"/>
            <a:r>
              <a:rPr lang="en-US" dirty="0"/>
              <a:t>Microcontroller-to-</a:t>
            </a:r>
            <a:r>
              <a:rPr lang="en-US" dirty="0" err="1"/>
              <a:t>VHost</a:t>
            </a:r>
            <a:r>
              <a:rPr lang="en-US" dirty="0"/>
              <a:t> data transmission</a:t>
            </a:r>
          </a:p>
          <a:p>
            <a:pPr lvl="2"/>
            <a:r>
              <a:rPr lang="en-US" dirty="0" err="1"/>
              <a:t>Vhost</a:t>
            </a:r>
            <a:r>
              <a:rPr lang="en-US" dirty="0"/>
              <a:t>-to-</a:t>
            </a:r>
            <a:r>
              <a:rPr lang="en-US" dirty="0" err="1"/>
              <a:t>RHost</a:t>
            </a:r>
            <a:r>
              <a:rPr lang="en-US" dirty="0"/>
              <a:t> wireless data transmission</a:t>
            </a:r>
          </a:p>
          <a:p>
            <a:pPr lvl="2"/>
            <a:r>
              <a:rPr lang="en-US" dirty="0"/>
              <a:t>Data storage protocol</a:t>
            </a:r>
          </a:p>
          <a:p>
            <a:r>
              <a:rPr lang="en-US" dirty="0"/>
              <a:t>Remote Host (R-Host)</a:t>
            </a:r>
          </a:p>
          <a:p>
            <a:pPr lvl="1"/>
            <a:r>
              <a:rPr lang="en-US" dirty="0"/>
              <a:t>Retrieve and capture/store all V-Host transmissions</a:t>
            </a:r>
          </a:p>
          <a:p>
            <a:pPr lvl="1"/>
            <a:r>
              <a:rPr lang="en-US" dirty="0"/>
              <a:t>Host LAN/</a:t>
            </a:r>
            <a:r>
              <a:rPr lang="en-US" dirty="0" err="1"/>
              <a:t>WiFi-accessable</a:t>
            </a:r>
            <a:r>
              <a:rPr lang="en-US" dirty="0"/>
              <a:t> real-time web interface</a:t>
            </a:r>
          </a:p>
          <a:p>
            <a:pPr lvl="2"/>
            <a:r>
              <a:rPr lang="en-US" dirty="0"/>
              <a:t>Preset and user-configurable panels</a:t>
            </a:r>
          </a:p>
          <a:p>
            <a:pPr lvl="2"/>
            <a:r>
              <a:rPr lang="en-US" dirty="0"/>
              <a:t>Continuous, pause-able, zoom-able graphs for time-sensitive metrics</a:t>
            </a:r>
          </a:p>
          <a:p>
            <a:pPr lvl="2"/>
            <a:r>
              <a:rPr lang="en-US" dirty="0"/>
              <a:t>Message panel for threshold alerts, debug messages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solidFill>
                  <a:srgbClr val="000000"/>
                </a:solidFill>
              </a:rPr>
              <a:t>Project </a:t>
            </a:r>
            <a:r>
              <a:rPr lang="en-US" sz="2000" b="1" dirty="0" err="1" smtClean="0">
                <a:solidFill>
                  <a:srgbClr val="000000"/>
                </a:solidFill>
              </a:rPr>
              <a:t>WiMDAS</a:t>
            </a:r>
            <a:endParaRPr lang="en-US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56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System Block Diagram</a:t>
            </a:r>
            <a:endParaRPr lang="en-US" sz="40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solidFill>
                  <a:srgbClr val="000000"/>
                </a:solidFill>
              </a:rPr>
              <a:t>Project </a:t>
            </a:r>
            <a:r>
              <a:rPr lang="en-US" sz="2000" b="1" dirty="0" err="1" smtClean="0">
                <a:solidFill>
                  <a:srgbClr val="000000"/>
                </a:solidFill>
              </a:rPr>
              <a:t>WiMDAS</a:t>
            </a:r>
            <a:endParaRPr lang="en-US" sz="2000" b="1" dirty="0">
              <a:solidFill>
                <a:srgbClr val="000000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764" y="1524000"/>
            <a:ext cx="6780472" cy="5282165"/>
          </a:xfrm>
        </p:spPr>
      </p:pic>
    </p:spTree>
    <p:extLst>
      <p:ext uri="{BB962C8B-B14F-4D97-AF65-F5344CB8AC3E}">
        <p14:creationId xmlns:p14="http://schemas.microsoft.com/office/powerpoint/2010/main" val="394491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315" y="126174"/>
            <a:ext cx="8479370" cy="6605652"/>
          </a:xfrm>
        </p:spPr>
      </p:pic>
    </p:spTree>
    <p:extLst>
      <p:ext uri="{BB962C8B-B14F-4D97-AF65-F5344CB8AC3E}">
        <p14:creationId xmlns:p14="http://schemas.microsoft.com/office/powerpoint/2010/main" val="121991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46" y="128146"/>
            <a:ext cx="8474309" cy="6601708"/>
          </a:xfrm>
        </p:spPr>
      </p:pic>
    </p:spTree>
    <p:extLst>
      <p:ext uri="{BB962C8B-B14F-4D97-AF65-F5344CB8AC3E}">
        <p14:creationId xmlns:p14="http://schemas.microsoft.com/office/powerpoint/2010/main" val="273411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Hardware Breakdown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ARM+Linux</a:t>
            </a:r>
            <a:r>
              <a:rPr lang="en-US" dirty="0" smtClean="0"/>
              <a:t> Device”</a:t>
            </a:r>
          </a:p>
          <a:p>
            <a:pPr lvl="1"/>
            <a:r>
              <a:rPr lang="en-US" dirty="0"/>
              <a:t>Raspberry </a:t>
            </a:r>
            <a:r>
              <a:rPr lang="en-US" dirty="0" smtClean="0"/>
              <a:t>Pi</a:t>
            </a:r>
          </a:p>
          <a:p>
            <a:pPr lvl="2"/>
            <a:r>
              <a:rPr lang="en-US" dirty="0" smtClean="0"/>
              <a:t>700 MHz ARM11, 256 MB RAM</a:t>
            </a:r>
          </a:p>
          <a:p>
            <a:pPr lvl="2"/>
            <a:r>
              <a:rPr lang="en-US" dirty="0" smtClean="0"/>
              <a:t>10/100 Ethernet, USB</a:t>
            </a:r>
          </a:p>
          <a:p>
            <a:pPr lvl="2"/>
            <a:r>
              <a:rPr lang="en-US" dirty="0" smtClean="0"/>
              <a:t>Composite RCA &amp; HDMI Video</a:t>
            </a:r>
          </a:p>
          <a:p>
            <a:pPr lvl="1"/>
            <a:r>
              <a:rPr lang="en-US" dirty="0" smtClean="0"/>
              <a:t>USB SD Card R/</a:t>
            </a:r>
            <a:r>
              <a:rPr lang="en-US" dirty="0" err="1" smtClean="0"/>
              <a:t>W’er</a:t>
            </a:r>
            <a:endParaRPr lang="en-US" dirty="0" smtClean="0"/>
          </a:p>
          <a:p>
            <a:r>
              <a:rPr lang="en-US" dirty="0"/>
              <a:t>“CAN Interface Microcontroller</a:t>
            </a:r>
            <a:r>
              <a:rPr lang="en-US" dirty="0" smtClean="0"/>
              <a:t>”</a:t>
            </a:r>
          </a:p>
          <a:p>
            <a:pPr lvl="1"/>
            <a:r>
              <a:rPr lang="en-US" dirty="0" err="1" smtClean="0"/>
              <a:t>Arduino</a:t>
            </a:r>
            <a:r>
              <a:rPr lang="en-US" dirty="0" smtClean="0"/>
              <a:t> Mega2560</a:t>
            </a:r>
          </a:p>
          <a:p>
            <a:pPr lvl="1"/>
            <a:r>
              <a:rPr lang="en-US" dirty="0" err="1" smtClean="0"/>
              <a:t>SparkFun</a:t>
            </a:r>
            <a:r>
              <a:rPr lang="en-US" dirty="0" smtClean="0"/>
              <a:t> CAN-BUS Shield</a:t>
            </a:r>
          </a:p>
          <a:p>
            <a:r>
              <a:rPr lang="en-US" dirty="0" smtClean="0"/>
              <a:t>“</a:t>
            </a:r>
            <a:r>
              <a:rPr lang="en-US" dirty="0"/>
              <a:t>Microcontroller</a:t>
            </a:r>
            <a:r>
              <a:rPr lang="en-US" dirty="0" smtClean="0"/>
              <a:t>”</a:t>
            </a:r>
            <a:endParaRPr lang="en-US" dirty="0"/>
          </a:p>
          <a:p>
            <a:pPr lvl="1"/>
            <a:r>
              <a:rPr lang="en-US" dirty="0" err="1" smtClean="0"/>
              <a:t>Arduino</a:t>
            </a:r>
            <a:r>
              <a:rPr lang="en-US" dirty="0" smtClean="0"/>
              <a:t> Mega2560</a:t>
            </a:r>
          </a:p>
          <a:p>
            <a:r>
              <a:rPr lang="en-US" dirty="0"/>
              <a:t>“Wireless Module</a:t>
            </a:r>
            <a:r>
              <a:rPr lang="en-US" dirty="0" smtClean="0"/>
              <a:t>”</a:t>
            </a:r>
          </a:p>
          <a:p>
            <a:pPr lvl="1"/>
            <a:r>
              <a:rPr lang="en-US" dirty="0" err="1" smtClean="0"/>
              <a:t>Ubiquiti</a:t>
            </a:r>
            <a:r>
              <a:rPr lang="en-US" dirty="0" smtClean="0"/>
              <a:t> Networks </a:t>
            </a:r>
            <a:r>
              <a:rPr lang="en-US" dirty="0" err="1" smtClean="0"/>
              <a:t>airMAX</a:t>
            </a:r>
            <a:r>
              <a:rPr lang="en-US" dirty="0" smtClean="0"/>
              <a:t> Rocket M</a:t>
            </a:r>
          </a:p>
          <a:p>
            <a:pPr lvl="2"/>
            <a:r>
              <a:rPr lang="en-US" dirty="0" smtClean="0"/>
              <a:t>10/100 Ethernet interface, 100+ Mbps (12.5 MB/s)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solidFill>
                  <a:srgbClr val="000000"/>
                </a:solidFill>
              </a:rPr>
              <a:t>Project </a:t>
            </a:r>
            <a:r>
              <a:rPr lang="en-US" sz="2000" b="1" dirty="0" err="1" smtClean="0">
                <a:solidFill>
                  <a:srgbClr val="000000"/>
                </a:solidFill>
              </a:rPr>
              <a:t>WiMDAS</a:t>
            </a:r>
            <a:endParaRPr lang="en-US" sz="2000" b="1" dirty="0">
              <a:solidFill>
                <a:srgbClr val="0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1600200"/>
            <a:ext cx="3581400" cy="2387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05400" y="3987800"/>
            <a:ext cx="3581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Source: Wikimedia (</a:t>
            </a:r>
            <a:r>
              <a:rPr lang="en-US" sz="1000" dirty="0" err="1" smtClean="0">
                <a:solidFill>
                  <a:schemeClr val="bg1">
                    <a:lumMod val="50000"/>
                  </a:schemeClr>
                </a:solidFill>
              </a:rPr>
              <a:t>jwrodgers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10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Wireless Connectivity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Relay sensor data to ground station</a:t>
            </a:r>
          </a:p>
          <a:p>
            <a:r>
              <a:rPr lang="en-US" dirty="0" smtClean="0"/>
              <a:t>Requirements</a:t>
            </a:r>
          </a:p>
          <a:p>
            <a:pPr lvl="1"/>
            <a:r>
              <a:rPr lang="en-US" dirty="0"/>
              <a:t>At least 50 Mbit/s at  &gt;1 km range</a:t>
            </a:r>
          </a:p>
          <a:p>
            <a:pPr lvl="1"/>
            <a:r>
              <a:rPr lang="en-US" dirty="0" smtClean="0"/>
              <a:t>Manageable space and power footprint</a:t>
            </a:r>
            <a:endParaRPr lang="en-US" dirty="0"/>
          </a:p>
          <a:p>
            <a:r>
              <a:rPr lang="en-US" dirty="0" smtClean="0"/>
              <a:t>Recommended modules</a:t>
            </a:r>
          </a:p>
          <a:p>
            <a:pPr lvl="1"/>
            <a:r>
              <a:rPr lang="en-US" dirty="0" err="1" smtClean="0"/>
              <a:t>Ubiquiti</a:t>
            </a:r>
            <a:r>
              <a:rPr lang="en-US" dirty="0" smtClean="0"/>
              <a:t> Networks </a:t>
            </a:r>
            <a:r>
              <a:rPr lang="en-US" dirty="0" err="1" smtClean="0"/>
              <a:t>airMAX</a:t>
            </a:r>
            <a:r>
              <a:rPr lang="en-US" dirty="0" smtClean="0"/>
              <a:t> Rocket M5</a:t>
            </a:r>
          </a:p>
          <a:p>
            <a:pPr lvl="2"/>
            <a:r>
              <a:rPr lang="en-US" dirty="0"/>
              <a:t>10/100 Ethernet interface, </a:t>
            </a:r>
            <a:r>
              <a:rPr lang="en-US" dirty="0" smtClean="0"/>
              <a:t>up to 300 Mbit/s (37.5 MB/s)</a:t>
            </a:r>
          </a:p>
          <a:p>
            <a:pPr lvl="2"/>
            <a:r>
              <a:rPr lang="en-US" dirty="0" smtClean="0"/>
              <a:t>2.5 W typical power draw, 8 W max</a:t>
            </a:r>
          </a:p>
          <a:p>
            <a:pPr lvl="2"/>
            <a:r>
              <a:rPr lang="en-US" dirty="0" smtClean="0"/>
              <a:t>$80</a:t>
            </a:r>
            <a:endParaRPr lang="en-US" dirty="0"/>
          </a:p>
          <a:p>
            <a:pPr lvl="1"/>
            <a:r>
              <a:rPr lang="en-US" dirty="0" err="1" smtClean="0"/>
              <a:t>Ubquiti</a:t>
            </a:r>
            <a:r>
              <a:rPr lang="en-US" dirty="0" smtClean="0"/>
              <a:t> Networks Omni 5G-10 antenna</a:t>
            </a:r>
          </a:p>
          <a:p>
            <a:pPr lvl="2"/>
            <a:r>
              <a:rPr lang="en-US" dirty="0" smtClean="0"/>
              <a:t>Omnidirectional, 2x2 MIMO, 10 </a:t>
            </a:r>
            <a:r>
              <a:rPr lang="en-US" dirty="0" err="1" smtClean="0"/>
              <a:t>dBi</a:t>
            </a:r>
            <a:r>
              <a:rPr lang="en-US" dirty="0" smtClean="0"/>
              <a:t> gain</a:t>
            </a:r>
          </a:p>
          <a:p>
            <a:pPr lvl="2"/>
            <a:r>
              <a:rPr lang="en-US" dirty="0" smtClean="0"/>
              <a:t>0.68 kg, 10lb wind loading at 100 mph</a:t>
            </a:r>
          </a:p>
          <a:p>
            <a:pPr lvl="2"/>
            <a:r>
              <a:rPr lang="en-US" dirty="0" smtClean="0"/>
              <a:t>$110</a:t>
            </a:r>
          </a:p>
          <a:p>
            <a:pPr lvl="2"/>
            <a:endParaRPr lang="en-US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solidFill>
                  <a:srgbClr val="000000"/>
                </a:solidFill>
              </a:rPr>
              <a:t>Project </a:t>
            </a:r>
            <a:r>
              <a:rPr lang="en-US" sz="2000" b="1" dirty="0" err="1" smtClean="0">
                <a:solidFill>
                  <a:srgbClr val="000000"/>
                </a:solidFill>
              </a:rPr>
              <a:t>WiMDAS</a:t>
            </a:r>
            <a:endParaRPr lang="en-US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52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</TotalTime>
  <Words>796</Words>
  <Application>Microsoft Office PowerPoint</Application>
  <PresentationFormat>On-screen Show (4:3)</PresentationFormat>
  <Paragraphs>186</Paragraphs>
  <Slides>15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Clarity</vt:lpstr>
      <vt:lpstr>dATA  acquisition</vt:lpstr>
      <vt:lpstr>PowerPoint Presentation</vt:lpstr>
      <vt:lpstr>Project Features</vt:lpstr>
      <vt:lpstr>Objectives Breakdown</vt:lpstr>
      <vt:lpstr>System Block Diagram</vt:lpstr>
      <vt:lpstr>PowerPoint Presentation</vt:lpstr>
      <vt:lpstr>PowerPoint Presentation</vt:lpstr>
      <vt:lpstr>Hardware Breakdown</vt:lpstr>
      <vt:lpstr>Wireless Connectivity</vt:lpstr>
      <vt:lpstr>Wireless Transfer Speeds</vt:lpstr>
      <vt:lpstr>Wireless Link Budget</vt:lpstr>
      <vt:lpstr>Wireless Considerations</vt:lpstr>
      <vt:lpstr>Antenna Dimensions</vt:lpstr>
      <vt:lpstr>Schedule – December 1, 2012</vt:lpstr>
      <vt:lpstr>Schedule – Remaining</vt:lpstr>
    </vt:vector>
  </TitlesOfParts>
  <Company>Blake Rohde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 acquisition</dc:title>
  <dc:creator>Blake Rohde</dc:creator>
  <cp:lastModifiedBy>Blake Rohde</cp:lastModifiedBy>
  <cp:revision>70</cp:revision>
  <dcterms:created xsi:type="dcterms:W3CDTF">2012-09-19T06:25:21Z</dcterms:created>
  <dcterms:modified xsi:type="dcterms:W3CDTF">2012-10-25T22:50:53Z</dcterms:modified>
</cp:coreProperties>
</file>